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5"/>
  </p:notesMasterIdLst>
  <p:handoutMasterIdLst>
    <p:handoutMasterId r:id="rId58"/>
  </p:handoutMasterIdLst>
  <p:sldIdLst>
    <p:sldId id="381" r:id="rId4"/>
    <p:sldId id="561" r:id="rId6"/>
    <p:sldId id="1413" r:id="rId7"/>
    <p:sldId id="1411" r:id="rId8"/>
    <p:sldId id="1410" r:id="rId9"/>
    <p:sldId id="1423" r:id="rId10"/>
    <p:sldId id="1179" r:id="rId11"/>
    <p:sldId id="1315" r:id="rId12"/>
    <p:sldId id="1361" r:id="rId13"/>
    <p:sldId id="1362" r:id="rId14"/>
    <p:sldId id="1363" r:id="rId15"/>
    <p:sldId id="1204" r:id="rId16"/>
    <p:sldId id="1316" r:id="rId17"/>
    <p:sldId id="1317" r:id="rId18"/>
    <p:sldId id="1318" r:id="rId19"/>
    <p:sldId id="1319" r:id="rId20"/>
    <p:sldId id="1320" r:id="rId21"/>
    <p:sldId id="1321" r:id="rId22"/>
    <p:sldId id="1081" r:id="rId23"/>
    <p:sldId id="1256" r:id="rId24"/>
    <p:sldId id="1257" r:id="rId25"/>
    <p:sldId id="1258" r:id="rId26"/>
    <p:sldId id="1259" r:id="rId27"/>
    <p:sldId id="1260" r:id="rId28"/>
    <p:sldId id="1261" r:id="rId29"/>
    <p:sldId id="1262" r:id="rId30"/>
    <p:sldId id="1263" r:id="rId31"/>
    <p:sldId id="1266" r:id="rId32"/>
    <p:sldId id="1267" r:id="rId33"/>
    <p:sldId id="1278" r:id="rId34"/>
    <p:sldId id="1279" r:id="rId35"/>
    <p:sldId id="1268" r:id="rId36"/>
    <p:sldId id="1269" r:id="rId37"/>
    <p:sldId id="1270" r:id="rId38"/>
    <p:sldId id="1271" r:id="rId39"/>
    <p:sldId id="1272" r:id="rId40"/>
    <p:sldId id="1273" r:id="rId41"/>
    <p:sldId id="1274" r:id="rId42"/>
    <p:sldId id="1277" r:id="rId43"/>
    <p:sldId id="1088" r:id="rId44"/>
    <p:sldId id="1232" r:id="rId45"/>
    <p:sldId id="1082" r:id="rId46"/>
    <p:sldId id="1308" r:id="rId47"/>
    <p:sldId id="1309" r:id="rId48"/>
    <p:sldId id="750" r:id="rId49"/>
    <p:sldId id="1415" r:id="rId50"/>
    <p:sldId id="1414" r:id="rId51"/>
    <p:sldId id="1417" r:id="rId52"/>
    <p:sldId id="1418" r:id="rId53"/>
    <p:sldId id="1419" r:id="rId54"/>
    <p:sldId id="1420" r:id="rId55"/>
    <p:sldId id="1421" r:id="rId56"/>
    <p:sldId id="1422" r:id="rId57"/>
  </p:sldIdLst>
  <p:sldSz cx="12192000" cy="6858000"/>
  <p:notesSz cx="6858000" cy="9144000"/>
  <p:custDataLst>
    <p:tags r:id="rId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53"/>
        <p:guide pos="3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3" Type="http://schemas.openxmlformats.org/officeDocument/2006/relationships/tags" Target="tags/tag100.xml"/><Relationship Id="rId62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2.xml"/><Relationship Id="rId59" Type="http://schemas.openxmlformats.org/officeDocument/2006/relationships/presProps" Target="presProps.xml"/><Relationship Id="rId58" Type="http://schemas.openxmlformats.org/officeDocument/2006/relationships/handoutMaster" Target="handoutMasters/handoutMaster1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D3C25-840A-47C3-84D9-F8EC6E7B6995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4E9A81-392C-4698-A005-9644955AD9C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1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.sv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3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.xml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.xml"/><Relationship Id="rId3" Type="http://schemas.openxmlformats.org/officeDocument/2006/relationships/hyperlink" Target="file:///E:\android-sdk-windows\docs\reference\android\view\View.html" TargetMode="Externa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44.xml"/><Relationship Id="rId6" Type="http://schemas.openxmlformats.org/officeDocument/2006/relationships/hyperlink" Target="file:///E:\android-sdk-windows\docs\reference\android\graphics\Shader.html" TargetMode="External"/><Relationship Id="rId5" Type="http://schemas.openxmlformats.org/officeDocument/2006/relationships/hyperlink" Target="file:///E:\android-sdk-windows\docs\reference\android\graphics\PathEffect.html" TargetMode="External"/><Relationship Id="rId4" Type="http://schemas.openxmlformats.org/officeDocument/2006/relationships/hyperlink" Target="file:///E:\android-sdk-windows\docs\reference\android\graphics\Paint.html" TargetMode="Externa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hyperlink" Target="file:///E:\android-sdk-windows\docs\reference\android\graphics\Paint.Join.html" TargetMode="External"/><Relationship Id="rId7" Type="http://schemas.openxmlformats.org/officeDocument/2006/relationships/hyperlink" Target="file:///E:\android-sdk-windows\docs\reference\android\graphics\Paint.Cap.html" TargetMode="External"/><Relationship Id="rId6" Type="http://schemas.openxmlformats.org/officeDocument/2006/relationships/hyperlink" Target="file:///E:\android-sdk-windows\docs\reference\android\graphics\Paint.Align.html" TargetMode="External"/><Relationship Id="rId5" Type="http://schemas.openxmlformats.org/officeDocument/2006/relationships/hyperlink" Target="file:///E:\android-sdk-windows\docs\reference\android\graphics\Paint.Style.html" TargetMode="External"/><Relationship Id="rId4" Type="http://schemas.openxmlformats.org/officeDocument/2006/relationships/hyperlink" Target="file:///E:\android-sdk-windows\docs\reference\android\graphics\Paint.html" TargetMode="Externa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2.xml"/><Relationship Id="rId3" Type="http://schemas.openxmlformats.org/officeDocument/2006/relationships/image" Target="../media/image33.png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6.xml"/><Relationship Id="rId3" Type="http://schemas.openxmlformats.org/officeDocument/2006/relationships/image" Target="../media/image34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image" Target="../media/image11.png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0.xml"/><Relationship Id="rId3" Type="http://schemas.openxmlformats.org/officeDocument/2006/relationships/image" Target="../media/image35.png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3.xml"/><Relationship Id="rId3" Type="http://schemas.openxmlformats.org/officeDocument/2006/relationships/image" Target="../media/image36.png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6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9.xml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Relationship Id="rId3" Type="http://schemas.openxmlformats.org/officeDocument/2006/relationships/image" Target="../media/image39.png"/><Relationship Id="rId2" Type="http://schemas.openxmlformats.org/officeDocument/2006/relationships/tags" Target="../tags/tag68.xml"/><Relationship Id="rId10" Type="http://schemas.openxmlformats.org/officeDocument/2006/relationships/notesSlide" Target="../notesSlides/notesSlide19.xml"/><Relationship Id="rId1" Type="http://schemas.openxmlformats.org/officeDocument/2006/relationships/tags" Target="../tags/tag6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3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6.xml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47.png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tags" Target="../tags/tag8.xml"/><Relationship Id="rId4" Type="http://schemas.openxmlformats.org/officeDocument/2006/relationships/image" Target="../media/image12.png"/><Relationship Id="rId3" Type="http://schemas.openxmlformats.org/officeDocument/2006/relationships/tags" Target="../tags/tag7.xml"/><Relationship Id="rId2" Type="http://schemas.openxmlformats.org/officeDocument/2006/relationships/image" Target="../media/image4.jpeg"/><Relationship Id="rId1" Type="http://schemas.openxmlformats.org/officeDocument/2006/relationships/tags" Target="../tags/tag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tags" Target="../tags/tag82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tags" Target="../tags/tag87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tags" Target="../tags/tag91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image" Target="../media/image11.png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0" Type="http://schemas.openxmlformats.org/officeDocument/2006/relationships/notesSlide" Target="../notesSlides/notesSlide31.xml"/><Relationship Id="rId1" Type="http://schemas.openxmlformats.org/officeDocument/2006/relationships/image" Target="../media/image4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jpe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5" Type="http://schemas.openxmlformats.org/officeDocument/2006/relationships/notesSlide" Target="../notesSlides/notesSlide33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68.png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4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2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0" Type="http://schemas.openxmlformats.org/officeDocument/2006/relationships/notesSlide" Target="../notesSlides/notesSlide36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tags" Target="../tags/tag1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59131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头条炫酷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ViewPager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指示器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80100" y="2470150"/>
            <a:ext cx="283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--</a:t>
            </a:r>
            <a:r>
              <a:rPr lang="zh-CN" altLang="en-US">
                <a:solidFill>
                  <a:srgbClr val="FF0000"/>
                </a:solidFill>
              </a:rPr>
              <a:t>自定义控件玩转</a:t>
            </a:r>
            <a:r>
              <a:rPr lang="zh-CN" altLang="en-US">
                <a:solidFill>
                  <a:srgbClr val="FF0000"/>
                </a:solidFill>
              </a:rPr>
              <a:t>字体变色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4" name="图片 13" descr="自定义今日头条炫酷ViewPager指示器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自定义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View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的绘制流程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2620" y="-62230"/>
            <a:ext cx="6156960" cy="698246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自定义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View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的绘制流程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555" y="1584325"/>
            <a:ext cx="1371600" cy="32575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40785" y="1584325"/>
            <a:ext cx="1794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测量</a:t>
            </a:r>
            <a:r>
              <a:rPr lang="en-US" altLang="zh-CN"/>
              <a:t>View</a:t>
            </a:r>
            <a:r>
              <a:rPr lang="zh-CN" altLang="en-US"/>
              <a:t>的大小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746500" y="3028950"/>
            <a:ext cx="1794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确定子</a:t>
            </a:r>
            <a:r>
              <a:rPr lang="en-US" altLang="zh-CN"/>
              <a:t>View</a:t>
            </a:r>
            <a:r>
              <a:rPr lang="zh-CN" altLang="en-US"/>
              <a:t>布局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60800" y="445770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实际绘制内容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991995" y="1768475"/>
            <a:ext cx="16383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2030095" y="3213100"/>
            <a:ext cx="16383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108200" y="4641850"/>
            <a:ext cx="16383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175385"/>
            <a:ext cx="5818505" cy="38436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3555" y="5646420"/>
            <a:ext cx="60826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所以，自定义</a:t>
            </a:r>
            <a:r>
              <a:rPr lang="en-US" altLang="zh-CN"/>
              <a:t>View</a:t>
            </a:r>
            <a:r>
              <a:rPr lang="zh-CN" altLang="en-US"/>
              <a:t>主要是实现 </a:t>
            </a:r>
            <a:r>
              <a:rPr lang="en-US" altLang="zh-CN"/>
              <a:t>onMeasure + onDraw</a:t>
            </a:r>
            <a:endParaRPr lang="en-US" altLang="zh-CN"/>
          </a:p>
          <a:p>
            <a:r>
              <a:rPr lang="en-US" altLang="zh-CN"/>
              <a:t>           </a:t>
            </a:r>
            <a:r>
              <a:rPr lang="zh-CN" altLang="en-US"/>
              <a:t>自定义</a:t>
            </a:r>
            <a:r>
              <a:rPr lang="en-US" altLang="zh-CN"/>
              <a:t>ViewGroup</a:t>
            </a:r>
            <a:r>
              <a:rPr lang="zh-CN" altLang="en-US"/>
              <a:t>主要是实现</a:t>
            </a:r>
            <a:r>
              <a:rPr lang="en-US" altLang="zh-CN"/>
              <a:t>onMeasure + onLayout</a:t>
            </a:r>
            <a:endParaRPr lang="en-US" altLang="zh-CN"/>
          </a:p>
        </p:txBody>
      </p:sp>
    </p:spTree>
  </p:cSld>
  <p:clrMapOvr>
    <a:masterClrMapping/>
  </p:clrMapOvr>
  <p:transition>
    <p:strips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自定义控件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6`PV`4KIB4PF6]2F)LJS}P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" y="1292860"/>
            <a:ext cx="7486650" cy="316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  <a:sym typeface="+mn-ea"/>
              </a:rPr>
              <a:t>MeasureSpec 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  <a:sym typeface="+mn-ea"/>
              </a:rPr>
              <a:t>是什么？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文本框 1"/>
          <p:cNvSpPr txBox="1"/>
          <p:nvPr/>
        </p:nvSpPr>
        <p:spPr>
          <a:xfrm>
            <a:off x="4316730" y="2442210"/>
            <a:ext cx="3893820" cy="922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l"/>
            <a:r>
              <a:rPr lang="zh-CN" altLang="en-US"/>
              <a:t>android:layout_width="match_parent"</a:t>
            </a:r>
            <a:endParaRPr lang="zh-CN" altLang="en-US"/>
          </a:p>
          <a:p>
            <a:pPr algn="l"/>
            <a:r>
              <a:rPr lang="zh-CN" altLang="en-US"/>
              <a:t>android:layout_width="wrap_content"</a:t>
            </a:r>
            <a:endParaRPr lang="zh-CN" altLang="en-US"/>
          </a:p>
          <a:p>
            <a:pPr algn="l"/>
            <a:r>
              <a:rPr lang="zh-CN" altLang="en-US"/>
              <a:t>android:layout_width="10dp"</a:t>
            </a:r>
            <a:endParaRPr lang="zh-CN" altLang="en-US"/>
          </a:p>
        </p:txBody>
      </p:sp>
      <p:pic>
        <p:nvPicPr>
          <p:cNvPr id="7" name="图片 6" descr="疑问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9830" y="1587500"/>
            <a:ext cx="2580005" cy="263144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MeasureSpec 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是什么？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1454150" y="1629410"/>
            <a:ext cx="94716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50000"/>
              </a:lnSpc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MeasureSpec是View中的内部类，基本都是二进制运算。由于int是32位的，用高两位表示mode，低30位表示size，MODE_SHIFT = 30的作用是移位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29715" y="3343275"/>
            <a:ext cx="7207250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UNSPECIFIED：不对View大小做限制，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EXACTLY：确切的大小，如：100dp或者march_parent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AT_MOST：大小不可超过某数值，如：wrap_content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>
    <p:strips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新浪面试题：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MeasureSpec 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原理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285" y="57150"/>
            <a:ext cx="10610850" cy="695325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一道面试题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为什么要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measure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？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8" name="组合 47"/>
          <p:cNvGrpSpPr/>
          <p:nvPr/>
        </p:nvGrpSpPr>
        <p:grpSpPr>
          <a:xfrm>
            <a:off x="1574800" y="1424940"/>
            <a:ext cx="3726180" cy="1948180"/>
            <a:chOff x="3063391" y="1044467"/>
            <a:chExt cx="6528134" cy="4299587"/>
          </a:xfrm>
        </p:grpSpPr>
        <p:pic>
          <p:nvPicPr>
            <p:cNvPr id="49" name="图形 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063391" y="1044467"/>
              <a:ext cx="6528134" cy="4299587"/>
            </a:xfrm>
            <a:prstGeom prst="rect">
              <a:avLst/>
            </a:prstGeom>
          </p:spPr>
        </p:pic>
        <p:sp>
          <p:nvSpPr>
            <p:cNvPr id="50" name="文本框 4"/>
            <p:cNvSpPr txBox="1"/>
            <p:nvPr/>
          </p:nvSpPr>
          <p:spPr>
            <a:xfrm>
              <a:off x="3305911" y="2951813"/>
              <a:ext cx="5805010" cy="9543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“</a:t>
              </a:r>
              <a:r>
                <a:rPr lang="zh-CN" altLang="en-US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爸我准备结婚，要买房子，还缺点钱</a:t>
              </a: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”</a:t>
              </a:r>
              <a:endParaRPr lang="en-US" altLang="zh-CN" sz="1400">
                <a:solidFill>
                  <a:srgbClr val="3D000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172200" y="1473200"/>
            <a:ext cx="3726180" cy="1948180"/>
            <a:chOff x="3063391" y="1044467"/>
            <a:chExt cx="6528134" cy="4299587"/>
          </a:xfrm>
        </p:grpSpPr>
        <p:pic>
          <p:nvPicPr>
            <p:cNvPr id="14" name="图形 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063391" y="1044467"/>
              <a:ext cx="6528134" cy="4299587"/>
            </a:xfrm>
            <a:prstGeom prst="rect">
              <a:avLst/>
            </a:prstGeom>
          </p:spPr>
        </p:pic>
        <p:sp>
          <p:nvSpPr>
            <p:cNvPr id="15" name="文本框 4"/>
            <p:cNvSpPr txBox="1"/>
            <p:nvPr/>
          </p:nvSpPr>
          <p:spPr>
            <a:xfrm>
              <a:off x="3175753" y="2951813"/>
              <a:ext cx="5805010" cy="9543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“</a:t>
              </a:r>
              <a:r>
                <a:rPr lang="zh-CN" altLang="en-US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你要多少？</a:t>
              </a: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”</a:t>
              </a:r>
              <a:endParaRPr lang="en-US" altLang="zh-CN" sz="1400">
                <a:solidFill>
                  <a:srgbClr val="3D000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p:transition>
    <p:strips dir="r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44739" y="345758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一道面试题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为什么要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measure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？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14210" y="976630"/>
            <a:ext cx="19596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明确的</a:t>
            </a:r>
            <a:r>
              <a:rPr lang="zh-CN" altLang="en-US"/>
              <a:t>给你 </a:t>
            </a:r>
            <a:r>
              <a:rPr lang="en-US" altLang="zh-CN"/>
              <a:t>100W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007225" y="156337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明确的把你爸</a:t>
            </a:r>
            <a:r>
              <a:rPr lang="zh-CN" altLang="en-US"/>
              <a:t>的钱全给你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054850" y="216979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最多不能超过你爸的钱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14210" y="298259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把你要的明确</a:t>
            </a:r>
            <a:r>
              <a:rPr lang="zh-CN" altLang="en-US"/>
              <a:t>给你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007225" y="3569335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明确的把你爸的钱全给你，但不能超过他的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054850" y="417576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最多不能超过你爸的钱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40245" y="506222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等政府部门的情况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54850" y="565848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等政府部门的情况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102475" y="626491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等政府部门的情况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510" y="976630"/>
            <a:ext cx="5217795" cy="57442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54850" y="392430"/>
            <a:ext cx="412750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getChildMge't'C'hi'leasureSpec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原理解析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590" y="274955"/>
            <a:ext cx="4600575" cy="53086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view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111250"/>
            <a:ext cx="3929380" cy="5261610"/>
          </a:xfrm>
          <a:prstGeom prst="rect">
            <a:avLst/>
          </a:prstGeom>
        </p:spPr>
      </p:pic>
      <p:pic>
        <p:nvPicPr>
          <p:cNvPr id="33" name="图片 32" descr="view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60" y="-12700"/>
            <a:ext cx="5391785" cy="6307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1915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 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实现字体变色指示器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194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画笔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Paint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画布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Canvas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Draw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529295" y="3556386"/>
            <a:ext cx="2011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头条字体变色指示器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自定义绘制基础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40005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zh-CN" altLang="en-US" sz="1335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头条炫酷指示器原理分析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3963895" y="3556386"/>
            <a:ext cx="241808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头条炫酷指示器原理分析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g0.imgtn.bdimg.com/it/u=2021784208,1254596546&amp;fm=21&amp;gp=0.jpg"/>
          <p:cNvPicPr>
            <a:picLocks noChangeAspect="1" noChangeArrowheads="1"/>
          </p:cNvPicPr>
          <p:nvPr/>
        </p:nvPicPr>
        <p:blipFill>
          <a:blip r:embed="rId1"/>
          <a:srcRect l="48835"/>
          <a:stretch>
            <a:fillRect/>
          </a:stretch>
        </p:blipFill>
        <p:spPr bwMode="auto">
          <a:xfrm>
            <a:off x="7736661" y="1766886"/>
            <a:ext cx="2144334" cy="2095501"/>
          </a:xfrm>
          <a:prstGeom prst="rect">
            <a:avLst/>
          </a:prstGeom>
          <a:noFill/>
        </p:spPr>
      </p:pic>
      <p:pic>
        <p:nvPicPr>
          <p:cNvPr id="3076" name="Picture 4" descr="http://img4.imgtn.bdimg.com/it/u=3684023267,2155133271&amp;fm=21&amp;gp=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9937" y="1766886"/>
            <a:ext cx="2286000" cy="2095501"/>
          </a:xfrm>
          <a:prstGeom prst="rect">
            <a:avLst/>
          </a:prstGeom>
          <a:noFill/>
        </p:spPr>
      </p:pic>
      <p:pic>
        <p:nvPicPr>
          <p:cNvPr id="3078" name="Picture 6" descr="http://img5.imgtn.bdimg.com/it/u=779479281,1377014918&amp;fm=21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174" y="1766886"/>
            <a:ext cx="1476375" cy="2095501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2184362" y="4535517"/>
            <a:ext cx="19971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Canvas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7174" y="4535517"/>
            <a:ext cx="15682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Paint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70293" y="4535517"/>
            <a:ext cx="1477071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Draw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81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endParaRPr kumimoji="1" lang="zh-CN" altLang="en-US" sz="26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1218565"/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845" y="1188720"/>
          <a:ext cx="11649075" cy="4763770"/>
        </p:xfrm>
        <a:graphic>
          <a:graphicData uri="http://schemas.openxmlformats.org/drawingml/2006/table">
            <a:tbl>
              <a:tblPr/>
              <a:tblGrid>
                <a:gridCol w="1451610"/>
                <a:gridCol w="4203700"/>
                <a:gridCol w="5993765"/>
              </a:tblGrid>
              <a:tr h="531495"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</a:tr>
              <a:tr h="458470">
                <a:tc rowSpan="3"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布局相关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onMeasure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的大小，那么需要重写该方法</a:t>
                      </a:r>
                      <a:endPara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81724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onLayout(boolean, int, int, int, int)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的（在父控件的）位置，那么需要重写</a:t>
                      </a:r>
                      <a:r>
                        <a:rPr lang="en-US" altLang="zh-CN" sz="1600" dirty="0" err="1" smtClean="0"/>
                        <a:t>OnLayout</a:t>
                      </a:r>
                      <a:r>
                        <a:rPr lang="zh-CN" altLang="en-US" sz="1600" dirty="0" smtClean="0"/>
                        <a:t>方法。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990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onSizeChanged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在布局发生变化时的回调函数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817245"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绘制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onDraw(android.graphics.Canvas)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绘制的图像，那么需要重写该方法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355">
                <a:tc rowSpan="4"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事件处理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onKeyDown(int, KeyEvent)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new hardware key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990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onKeyUp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KeyEvent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hardware key up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862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onTrackballEvent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MotionEvent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轨迹球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35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onTouchEvent(MotionEvent)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touch screen motion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37845" y="1220470"/>
          <a:ext cx="8559800" cy="2446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660"/>
                <a:gridCol w="3660140"/>
              </a:tblGrid>
              <a:tr h="386080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</a:tr>
              <a:tr h="385445">
                <a:tc>
                  <a:txBody>
                    <a:bodyPr/>
                    <a:p>
                      <a:r>
                        <a:rPr lang="en-US" altLang="zh-CN" dirty="0" smtClean="0"/>
                        <a:t>invalidate()</a:t>
                      </a:r>
                      <a:r>
                        <a:rPr lang="zh-CN" altLang="en-US" dirty="0" smtClean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整个</a:t>
                      </a:r>
                      <a:r>
                        <a:rPr lang="en-US" altLang="zh-CN" dirty="0" smtClean="0"/>
                        <a:t>view</a:t>
                      </a:r>
                      <a:r>
                        <a:rPr lang="zh-CN" altLang="en-US" dirty="0" smtClean="0"/>
                        <a:t>刷新 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14045">
                <a:tc>
                  <a:txBody>
                    <a:bodyPr/>
                    <a:p>
                      <a:r>
                        <a:rPr lang="en-US" altLang="zh-CN" dirty="0" smtClean="0"/>
                        <a:t>invalidate(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l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t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r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b)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刷新局部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6080">
                <a:tc>
                  <a:txBody>
                    <a:bodyPr/>
                    <a:p>
                      <a:r>
                        <a:rPr lang="en-US" altLang="zh-CN" dirty="0" smtClean="0"/>
                        <a:t>invalidate(</a:t>
                      </a:r>
                      <a:r>
                        <a:rPr lang="en-US" altLang="zh-CN" dirty="0" err="1" smtClean="0"/>
                        <a:t>Rect</a:t>
                      </a:r>
                      <a:r>
                        <a:rPr lang="en-US" altLang="zh-CN" dirty="0" smtClean="0"/>
                        <a:t> dirty)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刷新一个矩形区域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75005">
                <a:tc>
                  <a:txBody>
                    <a:bodyPr/>
                    <a:p>
                      <a:r>
                        <a:rPr lang="en-US" altLang="zh-CN" dirty="0" err="1" smtClean="0"/>
                        <a:t>invalidateDrawable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Drawable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en-US" altLang="zh-CN" dirty="0" err="1" smtClean="0"/>
                        <a:t>drawable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刷新一个特定的</a:t>
                      </a:r>
                      <a:r>
                        <a:rPr lang="en-US" altLang="zh-CN" dirty="0" err="1" smtClean="0"/>
                        <a:t>Drawable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554990" y="4225925"/>
            <a:ext cx="9345930" cy="1337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dirty="0" smtClean="0"/>
              <a:t>函数的主要作用是请求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树进行重绘，该函数可以由应用程序调用，或者由系统函数间接调用，例如</a:t>
            </a:r>
            <a:r>
              <a:rPr lang="en-US" altLang="zh-CN" dirty="0" err="1" smtClean="0"/>
              <a:t>setEnable</a:t>
            </a:r>
            <a:r>
              <a:rPr lang="en-US" altLang="zh-CN" dirty="0" smtClean="0"/>
              <a:t>(), </a:t>
            </a:r>
            <a:r>
              <a:rPr lang="en-US" altLang="zh-CN" dirty="0" err="1" smtClean="0"/>
              <a:t>setSelected</a:t>
            </a:r>
            <a:r>
              <a:rPr lang="en-US" altLang="zh-CN" dirty="0" smtClean="0"/>
              <a:t>(), </a:t>
            </a:r>
            <a:r>
              <a:rPr lang="en-US" altLang="zh-CN" dirty="0" err="1" smtClean="0"/>
              <a:t>setVisiblity</a:t>
            </a:r>
            <a:r>
              <a:rPr lang="en-US" altLang="zh-CN" dirty="0" smtClean="0"/>
              <a:t>()</a:t>
            </a:r>
            <a:r>
              <a:rPr lang="zh-CN" altLang="en-US" dirty="0" smtClean="0"/>
              <a:t>都会间接调用到</a:t>
            </a:r>
            <a:r>
              <a:rPr lang="en-US" altLang="zh-CN" dirty="0" smtClean="0"/>
              <a:t>invalidate()</a:t>
            </a:r>
            <a:r>
              <a:rPr lang="zh-CN" altLang="en-US" dirty="0" smtClean="0"/>
              <a:t>来请求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树重绘，更新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树的显示。</a:t>
            </a:r>
            <a:endParaRPr lang="en-US" altLang="zh-CN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74541" y="2533171"/>
            <a:ext cx="484190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的常用方法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37932" y="1104899"/>
            <a:ext cx="8420880" cy="646331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Paint</a:t>
            </a:r>
            <a:r>
              <a:rPr lang="zh-CN" altLang="en-US" dirty="0" smtClean="0"/>
              <a:t>类主要用于设置绘制风格：包括画笔的颜色画笔触笔粗细、填充风格及文字的特征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554990" y="2058035"/>
          <a:ext cx="11628120" cy="3806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4060"/>
                <a:gridCol w="5814060"/>
              </a:tblGrid>
              <a:tr h="436245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setARGB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setAlpha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设置透明度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setAntiAlias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设置是否抗锯齿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color)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effect)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设置绘制路径时的路径效果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file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设置画笔的填充效果</a:t>
                      </a:r>
                      <a:endParaRPr lang="zh-CN" altLang="en-US" dirty="0"/>
                    </a:p>
                  </a:txBody>
                  <a:tcPr/>
                </a:tc>
              </a:tr>
              <a:tr h="75311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setShadowLayer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radius,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shadowColor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设置阴影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537845" y="1219835"/>
          <a:ext cx="1160907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4535"/>
                <a:gridCol w="5804535"/>
              </a:tblGrid>
              <a:tr h="491490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setStrokeWidth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width)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设置画笔的宽度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Paint.Style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style)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设置画笔的填充风格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setTextAlign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file"/>
                        </a:rPr>
                        <a:t>Paint.Align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align)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设置文字对齐方式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setTextScaleX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设置文字水平拉伸比例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设置文字的大小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setStrokeCap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file"/>
                        </a:rPr>
                        <a:t>Paint.Cap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cap)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设置画笔的形状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setStrokeJoin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 action="ppaction://hlinkfile"/>
                        </a:rPr>
                        <a:t>Paint.Join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join)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设置画笔转弯处的连接风格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066" y="2559206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555077" y="1495425"/>
            <a:ext cx="8446598" cy="4247317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smtClean="0"/>
              <a:t>2</a:t>
            </a:r>
            <a:r>
              <a:rPr lang="zh-CN" altLang="en-US" b="1" dirty="0" smtClean="0"/>
              <a:t>、绘制几何图像</a:t>
            </a:r>
            <a:endParaRPr lang="zh-CN" altLang="en-US" dirty="0" smtClean="0"/>
          </a:p>
          <a:p>
            <a:r>
              <a:rPr lang="en-US" altLang="zh-CN" dirty="0" err="1" smtClean="0"/>
              <a:t>canvas.drawArc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（扇形）</a:t>
            </a:r>
            <a:endParaRPr lang="zh-CN" altLang="en-US" dirty="0" smtClean="0"/>
          </a:p>
          <a:p>
            <a:r>
              <a:rPr lang="en-US" altLang="zh-CN" dirty="0" err="1" smtClean="0"/>
              <a:t>canvas.drawCircle</a:t>
            </a:r>
            <a:r>
              <a:rPr lang="zh-CN" altLang="en-US" dirty="0" smtClean="0"/>
              <a:t>（圆）</a:t>
            </a:r>
            <a:endParaRPr lang="zh-CN" altLang="en-US" dirty="0" smtClean="0"/>
          </a:p>
          <a:p>
            <a:r>
              <a:rPr lang="en-US" altLang="zh-CN" dirty="0" err="1" smtClean="0"/>
              <a:t>canvas.drawOval</a:t>
            </a:r>
            <a:r>
              <a:rPr lang="zh-CN" altLang="en-US" dirty="0" smtClean="0"/>
              <a:t>（椭圆）</a:t>
            </a:r>
            <a:endParaRPr lang="zh-CN" altLang="en-US" dirty="0" smtClean="0"/>
          </a:p>
          <a:p>
            <a:r>
              <a:rPr lang="en-US" altLang="zh-CN" dirty="0" err="1" smtClean="0"/>
              <a:t>canvas.drawLine</a:t>
            </a:r>
            <a:r>
              <a:rPr lang="zh-CN" altLang="en-US" dirty="0" smtClean="0"/>
              <a:t>（线）</a:t>
            </a:r>
            <a:endParaRPr lang="zh-CN" altLang="en-US" dirty="0" smtClean="0"/>
          </a:p>
          <a:p>
            <a:r>
              <a:rPr lang="en-US" altLang="zh-CN" dirty="0" err="1" smtClean="0"/>
              <a:t>canvas.drawPoint</a:t>
            </a:r>
            <a:r>
              <a:rPr lang="zh-CN" altLang="en-US" dirty="0" smtClean="0"/>
              <a:t>（点）</a:t>
            </a:r>
            <a:endParaRPr lang="zh-CN" altLang="en-US" dirty="0" smtClean="0"/>
          </a:p>
          <a:p>
            <a:r>
              <a:rPr lang="en-US" altLang="zh-CN" dirty="0" err="1" smtClean="0"/>
              <a:t>canvas.drawRect</a:t>
            </a:r>
            <a:r>
              <a:rPr lang="zh-CN" altLang="en-US" dirty="0" smtClean="0"/>
              <a:t>（矩形）</a:t>
            </a:r>
            <a:endParaRPr lang="zh-CN" altLang="en-US" dirty="0" smtClean="0"/>
          </a:p>
          <a:p>
            <a:r>
              <a:rPr lang="en-US" altLang="zh-CN" dirty="0" err="1" smtClean="0"/>
              <a:t>canvas.drawRoundRect</a:t>
            </a:r>
            <a:r>
              <a:rPr lang="zh-CN" altLang="en-US" dirty="0" smtClean="0"/>
              <a:t>（圆角矩形）</a:t>
            </a:r>
            <a:endParaRPr lang="zh-CN" altLang="en-US" dirty="0" smtClean="0"/>
          </a:p>
          <a:p>
            <a:r>
              <a:rPr lang="en-US" altLang="zh-CN" dirty="0" err="1" smtClean="0"/>
              <a:t>canvas.drawVertices</a:t>
            </a:r>
            <a:r>
              <a:rPr lang="zh-CN" altLang="en-US" dirty="0" smtClean="0"/>
              <a:t>（顶点）</a:t>
            </a:r>
            <a:endParaRPr lang="zh-CN" altLang="en-US" dirty="0" smtClean="0"/>
          </a:p>
          <a:p>
            <a:r>
              <a:rPr lang="en-US" altLang="zh-CN" dirty="0" err="1" smtClean="0"/>
              <a:t>cnavas.drawPath</a:t>
            </a:r>
            <a:r>
              <a:rPr lang="zh-CN" altLang="en-US" dirty="0" smtClean="0"/>
              <a:t>（路径）</a:t>
            </a:r>
            <a:endParaRPr lang="en-US" altLang="zh-CN" dirty="0" smtClean="0"/>
          </a:p>
          <a:p>
            <a:r>
              <a:rPr lang="en-US" altLang="zh-CN" b="1" dirty="0" smtClean="0"/>
              <a:t>3</a:t>
            </a:r>
            <a:r>
              <a:rPr lang="zh-CN" altLang="en-US" b="1" dirty="0" smtClean="0"/>
              <a:t>、绘制图片</a:t>
            </a:r>
            <a:endParaRPr lang="zh-CN" altLang="en-US" dirty="0" smtClean="0"/>
          </a:p>
          <a:p>
            <a:r>
              <a:rPr lang="en-US" altLang="zh-CN" dirty="0" err="1" smtClean="0"/>
              <a:t>canvas.drawBitmap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（位图）</a:t>
            </a:r>
            <a:endParaRPr lang="zh-CN" altLang="en-US" dirty="0" smtClean="0"/>
          </a:p>
          <a:p>
            <a:r>
              <a:rPr lang="en-US" altLang="zh-CN" dirty="0" err="1" smtClean="0"/>
              <a:t>canvas.drawPicture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（图片）</a:t>
            </a:r>
            <a:endParaRPr lang="en-US" altLang="zh-CN" dirty="0" smtClean="0"/>
          </a:p>
          <a:p>
            <a:r>
              <a:rPr lang="en-US" altLang="zh-CN" b="1" dirty="0" smtClean="0"/>
              <a:t>4</a:t>
            </a:r>
            <a:r>
              <a:rPr lang="zh-CN" altLang="en-US" b="1" dirty="0" smtClean="0"/>
              <a:t>、文本</a:t>
            </a:r>
            <a:endParaRPr lang="zh-CN" altLang="en-US" dirty="0" smtClean="0"/>
          </a:p>
          <a:p>
            <a:r>
              <a:rPr lang="en-US" altLang="zh-CN" dirty="0" err="1" smtClean="0"/>
              <a:t>canvas.drawText</a:t>
            </a:r>
            <a:endParaRPr lang="en-US" altLang="zh-CN" dirty="0" smtClean="0"/>
          </a:p>
        </p:txBody>
      </p:sp>
      <p:pic>
        <p:nvPicPr>
          <p:cNvPr id="10" name="图片 9" descr="device-2015-05-19-084350.png"/>
          <p:cNvPicPr>
            <a:picLocks noChangeAspect="1"/>
          </p:cNvPicPr>
          <p:nvPr/>
        </p:nvPicPr>
        <p:blipFill>
          <a:blip r:embed="rId3"/>
          <a:srcRect r="53790" b="66620"/>
          <a:stretch>
            <a:fillRect/>
          </a:stretch>
        </p:blipFill>
        <p:spPr>
          <a:xfrm>
            <a:off x="7546340" y="1101725"/>
            <a:ext cx="3804920" cy="4886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53691" y="2260121"/>
            <a:ext cx="4773930" cy="82994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画布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剪裁</a:t>
            </a:r>
            <a:endParaRPr lang="zh-CN" altLang="en-US" sz="48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画布剪裁</a:t>
            </a:r>
            <a:endParaRPr lang="zh-CN" altLang="en-US" sz="2660" b="1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55077" y="1099819"/>
            <a:ext cx="8446597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dirty="0" smtClean="0"/>
              <a:t>clipRect函数是android.graphics.Canvas类下一个用于对画布进行矩形裁剪的方法。 </a:t>
            </a:r>
            <a:endParaRPr dirty="0" smtClean="0"/>
          </a:p>
          <a:p>
            <a:r>
              <a:rPr dirty="0" smtClean="0"/>
              <a:t>它裁剪了我们想要的绘制区域 ， 有点类似ps里面的遮罩效果</a:t>
            </a:r>
            <a:endParaRPr dirty="0" smtClean="0"/>
          </a:p>
        </p:txBody>
      </p:sp>
      <p:pic>
        <p:nvPicPr>
          <p:cNvPr id="2" name="图片 1" descr="cli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5" y="1836420"/>
            <a:ext cx="6981825" cy="44005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5760" y="199374"/>
            <a:ext cx="554736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享学讲师团队</a:t>
            </a:r>
            <a:endParaRPr lang="zh-CN" alt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875" y="1589405"/>
            <a:ext cx="1445895" cy="2178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9335" y="1588770"/>
            <a:ext cx="1363980" cy="2183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8265" y="1590675"/>
            <a:ext cx="1533525" cy="2182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19595" y="1588135"/>
            <a:ext cx="1566545" cy="2180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93150" y="1588135"/>
            <a:ext cx="1566545" cy="218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本框 1"/>
          <p:cNvSpPr txBox="1"/>
          <p:nvPr/>
        </p:nvSpPr>
        <p:spPr>
          <a:xfrm>
            <a:off x="269820" y="4025673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60" y="1588135"/>
            <a:ext cx="1461770" cy="21793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2748" y="4029356"/>
            <a:ext cx="1518613" cy="757703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  <a:scene3d>
              <a:camera prst="orthographicFront"/>
              <a:lightRig rig="threePt" dir="t"/>
            </a:scene3d>
          </a:bodyPr>
          <a:p>
            <a:pPr>
              <a:lnSpc>
                <a:spcPct val="130000"/>
              </a:lnSpc>
            </a:pPr>
            <a:r>
              <a:rPr lang="en-US" altLang="zh-CN" sz="112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</a:t>
            </a:r>
            <a:r>
              <a:rPr lang="en-US" altLang="zh-CN" sz="1125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lang="en-US" altLang="zh-CN" sz="1125" b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125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5085754" y="4022907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3569447" y="4035630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6919541" y="4035403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8693051" y="4035216"/>
            <a:ext cx="1793829" cy="85534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50000"/>
              </a:lnSpc>
            </a:pPr>
            <a:r>
              <a:rPr lang="en-US" altLang="zh-CN" sz="113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13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13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5"/>
          <p:cNvSpPr txBox="1"/>
          <p:nvPr/>
        </p:nvSpPr>
        <p:spPr>
          <a:xfrm>
            <a:off x="10591800" y="4029075"/>
            <a:ext cx="1209040" cy="786130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50000"/>
              </a:lnSpc>
            </a:pPr>
            <a:r>
              <a:rPr lang="en-US" altLang="zh-CN" sz="1125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125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</a:t>
            </a:r>
            <a:r>
              <a:rPr lang="zh-CN" altLang="en-US" sz="1125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师</a:t>
            </a:r>
            <a:endParaRPr lang="en-US" altLang="zh-CN" sz="1125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</a:t>
            </a:r>
            <a:r>
              <a:rPr lang="zh-CN" altLang="en-US" sz="112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构</a:t>
            </a:r>
            <a:r>
              <a:rPr lang="zh-CN" altLang="en-US" sz="1125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师。</a:t>
            </a:r>
            <a:endParaRPr lang="zh-CN" altLang="en-US" sz="1125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6065" y="1593850"/>
            <a:ext cx="1374775" cy="2179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53691" y="2260121"/>
            <a:ext cx="543873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保存与回滚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55077" y="1099819"/>
            <a:ext cx="8446597" cy="9233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还提供了保存和回滚属性的方法</a:t>
            </a:r>
            <a:r>
              <a:rPr lang="en-US" altLang="zh-CN" dirty="0" smtClean="0"/>
              <a:t>(save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restore)</a:t>
            </a:r>
            <a:r>
              <a:rPr lang="zh-CN" altLang="en-US" dirty="0" smtClean="0"/>
              <a:t>，比如你可以先保存目前画纸的位置</a:t>
            </a:r>
            <a:r>
              <a:rPr lang="en-US" altLang="zh-CN" dirty="0" smtClean="0"/>
              <a:t>(save)</a:t>
            </a:r>
            <a:r>
              <a:rPr lang="zh-CN" altLang="en-US" dirty="0" smtClean="0"/>
              <a:t>，然后旋转</a:t>
            </a:r>
            <a:r>
              <a:rPr lang="en-US" altLang="zh-CN" dirty="0" smtClean="0"/>
              <a:t>90</a:t>
            </a:r>
            <a:r>
              <a:rPr lang="zh-CN" altLang="en-US" dirty="0" smtClean="0"/>
              <a:t>度，向下移动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像素后画一些图形，画完后调用</a:t>
            </a:r>
            <a:r>
              <a:rPr lang="en-US" altLang="zh-CN" dirty="0" smtClean="0"/>
              <a:t>restore</a:t>
            </a:r>
            <a:r>
              <a:rPr lang="zh-CN" altLang="en-US" dirty="0" smtClean="0"/>
              <a:t>方法返回到刚才保存的位置。</a:t>
            </a:r>
            <a:endParaRPr lang="zh-CN" altLang="en-US" dirty="0"/>
          </a:p>
        </p:txBody>
      </p:sp>
      <p:pic>
        <p:nvPicPr>
          <p:cNvPr id="46082" name="Picture 2" descr="http://img.my.csdn.net/uploads/201212/19/1355906160_381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2460" y="1708785"/>
            <a:ext cx="5704840" cy="440372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4034" name="Picture 2" descr="http://img.blog.csdn.net/20140909140844622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45" y="944880"/>
            <a:ext cx="9068435" cy="538289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9" name="图片 8" descr="device-2015-05-13-1537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785" y="1028065"/>
            <a:ext cx="2976245" cy="5291455"/>
          </a:xfrm>
          <a:prstGeom prst="rect">
            <a:avLst/>
          </a:prstGeom>
        </p:spPr>
      </p:pic>
      <p:pic>
        <p:nvPicPr>
          <p:cNvPr id="2" name="图片 1" descr="HWA$(OQ@55FS8`@TN~}}9_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" y="1028065"/>
            <a:ext cx="8295640" cy="50012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8" name="图片 7" descr="device-2015-05-13-1544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980" y="1707515"/>
            <a:ext cx="2205990" cy="3922395"/>
          </a:xfrm>
          <a:prstGeom prst="rect">
            <a:avLst/>
          </a:prstGeom>
        </p:spPr>
      </p:pic>
      <p:pic>
        <p:nvPicPr>
          <p:cNvPr id="9" name="图片 8" descr="device-2015-05-13-1537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" y="1699260"/>
            <a:ext cx="2211070" cy="3931285"/>
          </a:xfrm>
          <a:prstGeom prst="rect">
            <a:avLst/>
          </a:prstGeom>
        </p:spPr>
      </p:pic>
      <p:pic>
        <p:nvPicPr>
          <p:cNvPr id="10" name="图片 9" descr="device-2015-05-13-15412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265" y="1699260"/>
            <a:ext cx="2220595" cy="3947795"/>
          </a:xfrm>
          <a:prstGeom prst="rect">
            <a:avLst/>
          </a:prstGeom>
        </p:spPr>
      </p:pic>
      <p:pic>
        <p:nvPicPr>
          <p:cNvPr id="13" name="图片 12" descr="device-2015-05-13-15435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385" y="1707515"/>
            <a:ext cx="2211070" cy="3931285"/>
          </a:xfrm>
          <a:prstGeom prst="rect">
            <a:avLst/>
          </a:prstGeom>
        </p:spPr>
      </p:pic>
      <p:pic>
        <p:nvPicPr>
          <p:cNvPr id="39938" name="Picture 2" descr="http://img.blog.csdn.net/20140909143603109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40495" y="1699260"/>
            <a:ext cx="2416810" cy="3930650"/>
          </a:xfrm>
          <a:prstGeom prst="rect">
            <a:avLst/>
          </a:prstGeom>
          <a:noFill/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60752" y="2469491"/>
            <a:ext cx="6669839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屏幕显示与</a:t>
            </a:r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491578" y="122872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device-2015-05-13-162124.png"/>
          <p:cNvPicPr>
            <a:picLocks noChangeAspect="1"/>
          </p:cNvPicPr>
          <p:nvPr/>
        </p:nvPicPr>
        <p:blipFill>
          <a:blip r:embed="rId3"/>
          <a:srcRect b="78365"/>
          <a:stretch>
            <a:fillRect/>
          </a:stretch>
        </p:blipFill>
        <p:spPr>
          <a:xfrm>
            <a:off x="8077835" y="1228725"/>
            <a:ext cx="4108450" cy="275907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91490" y="5165725"/>
            <a:ext cx="1163066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solidFill>
                  <a:srgbClr val="FF0000"/>
                </a:solidFill>
              </a:rPr>
              <a:t>这个结果的关键问题在于，为什么绿色框并没有移动？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图片 1" descr="H(%@O6KW86CR}1X80]WQ5]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" y="1195070"/>
            <a:ext cx="7568565" cy="38500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537845" y="963295"/>
            <a:ext cx="10122535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是一个很虚幻的概念，相当于一个透明图层（用过</a:t>
            </a:r>
            <a:r>
              <a:rPr lang="en-US" altLang="zh-CN" dirty="0" smtClean="0"/>
              <a:t>PS</a:t>
            </a:r>
            <a:r>
              <a:rPr lang="zh-CN" altLang="en-US" dirty="0" smtClean="0"/>
              <a:t>的同学应该都知道），每次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画图时（即调用</a:t>
            </a:r>
            <a:r>
              <a:rPr lang="en-US" altLang="zh-CN" dirty="0" smtClean="0"/>
              <a:t>Draw</a:t>
            </a:r>
            <a:r>
              <a:rPr lang="zh-CN" altLang="en-US" dirty="0" smtClean="0"/>
              <a:t>系列函数），都会产生一个透明图层，然后在这个图层上画图，画完之后覆盖在屏幕上显示。所以上面的两个结果是由下面几个步骤形成的</a:t>
            </a:r>
            <a:endParaRPr lang="zh-CN" altLang="en-US" dirty="0"/>
          </a:p>
        </p:txBody>
      </p:sp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993900" y="5216525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pic>
        <p:nvPicPr>
          <p:cNvPr id="37890" name="Picture 2" descr="http://img.blog.csdn.net/20140905170403218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 b="7881"/>
          <a:stretch>
            <a:fillRect/>
          </a:stretch>
        </p:blipFill>
        <p:spPr bwMode="auto">
          <a:xfrm>
            <a:off x="554990" y="1885315"/>
            <a:ext cx="7055485" cy="2616835"/>
          </a:xfrm>
          <a:prstGeom prst="rect">
            <a:avLst/>
          </a:prstGeom>
          <a:noFill/>
        </p:spPr>
      </p:pic>
      <p:pic>
        <p:nvPicPr>
          <p:cNvPr id="37892" name="Picture 4" descr="http://img.blog.csdn.net/20140905172349030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4"/>
          <a:srcRect b="5223"/>
          <a:stretch>
            <a:fillRect/>
          </a:stretch>
        </p:blipFill>
        <p:spPr bwMode="auto">
          <a:xfrm>
            <a:off x="8484235" y="1791970"/>
            <a:ext cx="3519170" cy="4447540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1251583" y="4501976"/>
            <a:ext cx="362265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paint_green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687632" y="5796044"/>
            <a:ext cx="339823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paint_red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531" y="2545691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文字绘制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80" y="3841750"/>
            <a:ext cx="5826760" cy="3155315"/>
          </a:xfrm>
          <a:prstGeom prst="rect">
            <a:avLst/>
          </a:prstGeom>
        </p:spPr>
      </p:pic>
      <p:sp>
        <p:nvSpPr>
          <p:cNvPr id="46" name="Title 6"/>
          <p:cNvSpPr txBox="1"/>
          <p:nvPr>
            <p:custDataLst>
              <p:tags r:id="rId4"/>
            </p:custDataLst>
          </p:nvPr>
        </p:nvSpPr>
        <p:spPr>
          <a:xfrm>
            <a:off x="210185" y="855980"/>
            <a:ext cx="12037695" cy="298577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基准点是baseline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Ascent是baseline之上至字符最高处的距离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Descent是baseline之下至字符最低处的距离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Leading文档说的很含糊，其实是上一行字符的descent到下一行的ascent之间的距离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Top指的是指的是最高字符到baseline的值，即ascent的最大值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bottom指的是最下字符到baseline的值，即descent的最大值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007860" y="235902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5520" y="-24130"/>
            <a:ext cx="4031615" cy="68973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3510" y="5351145"/>
            <a:ext cx="1522095" cy="1522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的层级结构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80" y="1111250"/>
            <a:ext cx="5534025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854741" y="1158662"/>
            <a:ext cx="7237076" cy="6004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  </a:t>
            </a:r>
            <a:r>
              <a:rPr lang="zh-CN" altLang="en-US" sz="2000" dirty="0">
                <a:solidFill>
                  <a:srgbClr val="0070C0"/>
                </a:solidFill>
              </a:rPr>
              <a:t>自定义</a:t>
            </a:r>
            <a:r>
              <a:rPr lang="en-US" altLang="zh-CN" sz="2000" dirty="0">
                <a:solidFill>
                  <a:srgbClr val="0070C0"/>
                </a:solidFill>
              </a:rPr>
              <a:t>View</a:t>
            </a:r>
            <a:r>
              <a:rPr lang="zh-CN" altLang="en-US" sz="2000" dirty="0">
                <a:solidFill>
                  <a:srgbClr val="0070C0"/>
                </a:solidFill>
              </a:rPr>
              <a:t>的知识体系有哪些？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46375" y="1872966"/>
          <a:ext cx="8332470" cy="2018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6695"/>
                <a:gridCol w="4295625"/>
              </a:tblGrid>
              <a:tr h="377611">
                <a:tc>
                  <a:txBody>
                    <a:bodyPr/>
                    <a:lstStyle/>
                    <a:p>
                      <a:r>
                        <a:rPr lang="zh-CN" altLang="en-US" dirty="0"/>
                        <a:t>知识点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面试体系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6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Android</a:t>
                      </a:r>
                      <a:r>
                        <a:rPr lang="zh-CN" altLang="en-US" sz="1800" dirty="0"/>
                        <a:t>的坐标系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dirty="0"/>
                        <a:t>Android</a:t>
                      </a:r>
                      <a:r>
                        <a:rPr lang="zh-CN" altLang="en-US" dirty="0"/>
                        <a:t>自定义</a:t>
                      </a:r>
                      <a:r>
                        <a:rPr lang="en-US" altLang="zh-CN" dirty="0"/>
                        <a:t>View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0819">
                <a:tc>
                  <a:txBody>
                    <a:bodyPr/>
                    <a:lstStyle/>
                    <a:p>
                      <a:r>
                        <a:rPr lang="en-US" altLang="zh-CN" dirty="0"/>
                        <a:t>View</a:t>
                      </a:r>
                      <a:r>
                        <a:rPr lang="zh-CN" altLang="en-US" dirty="0"/>
                        <a:t>的绘制原理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943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ViewGroup</a:t>
                      </a:r>
                      <a:r>
                        <a:rPr lang="zh-CN" altLang="en-US" sz="1800" dirty="0"/>
                        <a:t>如何测量和布局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公司技术框架落后，工作主要</a:t>
            </a:r>
            <a:endParaRPr lang="zh-CN" altLang="en-US"/>
          </a:p>
          <a:p>
            <a:r>
              <a:rPr lang="zh-CN" altLang="en-US"/>
              <a:t>是堆砌业务，没有机会接触底层技术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一直待在中小型公司或者外包公司，想去</a:t>
            </a:r>
            <a:r>
              <a:rPr lang="en-US" altLang="zh-CN"/>
              <a:t>BAT</a:t>
            </a:r>
            <a:r>
              <a:rPr lang="zh-CN" altLang="en-US"/>
              <a:t>等一线互联网公司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掌握的技术与工作年限严重不匹配，技术能力无法胜任目前工作岗位，或者无法通过</a:t>
            </a:r>
            <a:r>
              <a:rPr lang="en-US" altLang="zh-CN"/>
              <a:t>BAT</a:t>
            </a:r>
            <a:r>
              <a:rPr lang="zh-CN" altLang="en-US"/>
              <a:t>等一线互联网公司的面试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Android</a:t>
            </a:r>
            <a:r>
              <a:rPr lang="zh-CN" altLang="en-US"/>
              <a:t>技术栈太多，不知道该学哪些，看书看博客效率太低，没人指导很迷茫，刚学完的技术很快就遗忘了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404" y="335052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1496695" y="86995"/>
            <a:ext cx="9678670" cy="5628005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5760" y="199374"/>
            <a:ext cx="554736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享学讲师团队</a:t>
            </a:r>
            <a:endParaRPr lang="zh-CN" alt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875" y="1589405"/>
            <a:ext cx="1445895" cy="2178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9335" y="1588770"/>
            <a:ext cx="1363980" cy="2183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8265" y="1590675"/>
            <a:ext cx="1533525" cy="2182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19595" y="1588135"/>
            <a:ext cx="1566545" cy="2180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93150" y="1588135"/>
            <a:ext cx="1566545" cy="218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本框 1"/>
          <p:cNvSpPr txBox="1"/>
          <p:nvPr/>
        </p:nvSpPr>
        <p:spPr>
          <a:xfrm>
            <a:off x="269820" y="4025673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60" y="1588135"/>
            <a:ext cx="1461770" cy="21793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2748" y="4029356"/>
            <a:ext cx="1518613" cy="757703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  <a:scene3d>
              <a:camera prst="orthographicFront"/>
              <a:lightRig rig="threePt" dir="t"/>
            </a:scene3d>
          </a:bodyPr>
          <a:p>
            <a:pPr>
              <a:lnSpc>
                <a:spcPct val="130000"/>
              </a:lnSpc>
            </a:pPr>
            <a:r>
              <a:rPr lang="en-US" altLang="zh-CN" sz="112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</a:t>
            </a:r>
            <a:r>
              <a:rPr lang="en-US" altLang="zh-CN" sz="1125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lang="en-US" altLang="zh-CN" sz="1125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125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5085754" y="4022907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3569447" y="4035630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6919541" y="4035403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8693051" y="4035216"/>
            <a:ext cx="1793829" cy="85534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50000"/>
              </a:lnSpc>
            </a:pPr>
            <a:r>
              <a:rPr lang="en-US" altLang="zh-CN" sz="113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13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13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5"/>
          <p:cNvSpPr txBox="1"/>
          <p:nvPr/>
        </p:nvSpPr>
        <p:spPr>
          <a:xfrm>
            <a:off x="10591800" y="4029075"/>
            <a:ext cx="1209040" cy="786130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50000"/>
              </a:lnSpc>
            </a:pPr>
            <a:r>
              <a:rPr lang="en-US" altLang="zh-CN" sz="1125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125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</a:t>
            </a:r>
            <a:r>
              <a:rPr lang="zh-CN" altLang="en-US" sz="1125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师</a:t>
            </a:r>
            <a:endParaRPr lang="en-US" altLang="zh-CN" sz="1125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</a:t>
            </a:r>
            <a:r>
              <a:rPr lang="zh-CN" altLang="en-US" sz="112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构</a:t>
            </a:r>
            <a:r>
              <a:rPr lang="zh-CN" altLang="en-US" sz="1125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师。</a:t>
            </a:r>
            <a:endParaRPr lang="zh-CN" altLang="en-US" sz="1125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6065" y="1593850"/>
            <a:ext cx="1374775" cy="2179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75" y="1651000"/>
            <a:ext cx="4095750" cy="4095750"/>
          </a:xfrm>
          <a:prstGeom prst="rect">
            <a:avLst/>
          </a:prstGeom>
        </p:spPr>
      </p:pic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390" y="1651000"/>
            <a:ext cx="4087495" cy="4095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往期视频月亮老师：3433427729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14390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690245" y="2517140"/>
            <a:ext cx="10572750" cy="143319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None/>
            </a:pPr>
            <a:r>
              <a:rPr lang="en-US" altLang="zh-CN" sz="3200" spc="16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Winners do what losers don't want to do</a:t>
            </a:r>
            <a:endParaRPr lang="en-US" altLang="zh-CN" sz="3200" spc="16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None/>
            </a:pPr>
            <a:r>
              <a:rPr lang="zh-CN" altLang="en-US" sz="3200" spc="16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胜利者做失败者不愿意做的事</a:t>
            </a:r>
            <a:endParaRPr lang="zh-CN" altLang="en-US" sz="3200" spc="16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面试狂热季安卓(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45280" y="-63500"/>
            <a:ext cx="3695065" cy="6975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87870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今日头条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ViewPager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指示器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toutiao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4172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u="heavy">
                <a:solidFill>
                  <a:srgbClr val="10263C"/>
                </a:solidFill>
                <a:ea typeface="微软雅黑" panose="020B0503020204020204" pitchFamily="34" charset="-122"/>
              </a:rPr>
              <a:t>我们是什么人</a:t>
            </a:r>
            <a:endParaRPr lang="zh-CN" altLang="en-US" sz="2400" u="heavy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圆角矩形 2"/>
          <p:cNvSpPr/>
          <p:nvPr/>
        </p:nvSpPr>
        <p:spPr>
          <a:xfrm>
            <a:off x="1418590" y="2839085"/>
            <a:ext cx="2063115" cy="10417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5905" y="3037840"/>
            <a:ext cx="1812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52%</a:t>
            </a:r>
            <a:r>
              <a:rPr lang="zh-CN" altLang="en-US"/>
              <a:t>的人没有写过自定义</a:t>
            </a:r>
            <a:r>
              <a:rPr lang="en-US" altLang="zh-CN"/>
              <a:t>View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4328160" y="2842895"/>
            <a:ext cx="2063115" cy="10417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78350" y="3041015"/>
            <a:ext cx="1812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62%</a:t>
            </a:r>
            <a:r>
              <a:rPr lang="zh-CN" altLang="en-US"/>
              <a:t>不知道</a:t>
            </a:r>
            <a:r>
              <a:rPr lang="en-US"/>
              <a:t>MeasureSpec</a:t>
            </a:r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7553960" y="2842895"/>
            <a:ext cx="2063115" cy="10417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16825" y="2894330"/>
            <a:ext cx="19373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92%</a:t>
            </a:r>
            <a:r>
              <a:rPr lang="zh-CN" altLang="en-US"/>
              <a:t>没有看过</a:t>
            </a:r>
            <a:endParaRPr lang="zh-CN" altLang="en-US"/>
          </a:p>
          <a:p>
            <a:r>
              <a:rPr lang="en-US" altLang="zh-CN"/>
              <a:t>View/ViewGroup</a:t>
            </a:r>
            <a:r>
              <a:rPr lang="zh-CN" altLang="en-US"/>
              <a:t>源码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85240" y="5835650"/>
            <a:ext cx="6960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结论</a:t>
            </a:r>
            <a:r>
              <a:rPr lang="zh-CN" altLang="en-US"/>
              <a:t>：</a:t>
            </a:r>
            <a:r>
              <a:rPr lang="zh-CN" alt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我们的问题很严重，几乎都在使用别人的代码构建自己的</a:t>
            </a:r>
            <a:r>
              <a:rPr lang="en-US" altLang="zh-CN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app</a:t>
            </a:r>
            <a:endParaRPr lang="en-US" altLang="zh-CN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p:transition>
    <p:strips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的层级结构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495" y="1458595"/>
            <a:ext cx="5534025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KSO_WM_DOC_GUID" val="{ebae741e-f6be-4508-b345-b70f422bb642}"/>
</p:tagLst>
</file>

<file path=ppt/tags/tag1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037*5400*0*0"/>
  <p:tag name="KSO_WM_UNIT_MEDIACOVER_STYLEID" val="13"/>
  <p:tag name="KSO_WM_UNIT_MEDIACOVER_TEXTSTATE" val="1"/>
  <p:tag name="KSO_WM_UNIT_MEDIACOVER_BTN_POS" val="c"/>
  <p:tag name="KSO_WM_UNIT_MEDIACOVER_BTN_STYLE" val="ee0bc779c1f3d7f3e90c96344320e69a"/>
  <p:tag name="KSO_WM_UNIT_MEDIACOVER_TEXTPOS_REL" val="video"/>
  <p:tag name="KSO_WM_UNIT_MEDIACOVER_TEXT_REL_VIDEOPOS" val="lt"/>
  <p:tag name="KSO_WM_UNIT_MEDIACOVER_FONTSIZE" val="24"/>
  <p:tag name="KSO_WM_UNIT_MEDIACOVER_TEXTRECT" val="155*155*1988*656"/>
  <p:tag name="KSO_WM_UNIT_MEDIACOVER_TEXT_REL_BTNPOS" val="r"/>
  <p:tag name="KSO_WM_UNIT_MEDIACOVER_TEXTPOS_DIST" val="10"/>
  <p:tag name="KSO_WM_UNIT_MEDIACOVER_RGB" val="8383EB"/>
  <p:tag name="KSO_WM_UNIT_MEDIACOVER_TRANSPARENCY" val="0.2"/>
  <p:tag name="KSO_WM_UNIT_MEDIACOVER_TEXT" val="今日头条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KSO_WM_SLIDE_ITEM_CNT" val="4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KSO_WM_SLIDE_ITEM_CNT" val="4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KSO_WM_SLIDE_ITEM_CNT" val="4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KSO_WM_SLIDE_ITEM_CNT" val="4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KSO_WM_UNIT_TABLE_BEAUTIFY" val="smartTable{4080c350-a4ea-42dc-9389-bc1a8882a35b}"/>
</p:tagLst>
</file>

<file path=ppt/tags/tag44.xml><?xml version="1.0" encoding="utf-8"?>
<p:tagLst xmlns:p="http://schemas.openxmlformats.org/presentationml/2006/main">
  <p:tag name="KSO_WM_SLIDE_ITEM_CNT" val="4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KSO_WM_UNIT_TABLE_BEAUTIFY" val="smartTable{43a8f617-0a35-4d00-a210-9e1ee80ee731}"/>
</p:tagLst>
</file>

<file path=ppt/tags/tag48.xml><?xml version="1.0" encoding="utf-8"?>
<p:tagLst xmlns:p="http://schemas.openxmlformats.org/presentationml/2006/main">
  <p:tag name="KSO_WM_SLIDE_ITEM_CNT" val="4"/>
</p:tagLst>
</file>

<file path=ppt/tags/tag49.xml><?xml version="1.0" encoding="utf-8"?>
<p:tagLst xmlns:p="http://schemas.openxmlformats.org/presentationml/2006/main">
  <p:tag name="KSO_WM_SLIDE_ITEM_CNT" val="4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KSO_WM_SLIDE_ITEM_CNT" val="4"/>
</p:tagLst>
</file>

<file path=ppt/tags/tag53.xml><?xml version="1.0" encoding="utf-8"?>
<p:tagLst xmlns:p="http://schemas.openxmlformats.org/presentationml/2006/main">
  <p:tag name="KSO_WM_SLIDE_ITEM_CNT" val="4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KSO_WM_SLIDE_ITEM_CNT" val="4"/>
</p:tagLst>
</file>

<file path=ppt/tags/tag57.xml><?xml version="1.0" encoding="utf-8"?>
<p:tagLst xmlns:p="http://schemas.openxmlformats.org/presentationml/2006/main">
  <p:tag name="KSO_WM_SLIDE_ITEM_CNT" val="4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60.xml><?xml version="1.0" encoding="utf-8"?>
<p:tagLst xmlns:p="http://schemas.openxmlformats.org/presentationml/2006/main">
  <p:tag name="KSO_WM_SLIDE_ITEM_CNT" val="4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KSO_WM_SLIDE_ITEM_CNT" val="4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KSO_WM_SLIDE_ITEM_CNT" val="4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KSO_WM_SLIDE_ITEM_CNT" val="4"/>
</p:tagLst>
</file>

<file path=ppt/tags/tag7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70.xml><?xml version="1.0" encoding="utf-8"?>
<p:tagLst xmlns:p="http://schemas.openxmlformats.org/presentationml/2006/main">
  <p:tag name="KSO_WM_SLIDE_ITEM_CNT" val="4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KSO_WM_SLIDE_ITEM_CNT" val="4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KSO_WM_SLIDE_ITEM_CNT" val="4"/>
</p:tagLst>
</file>

<file path=ppt/tags/tag77.xml><?xml version="1.0" encoding="utf-8"?>
<p:tagLst xmlns:p="http://schemas.openxmlformats.org/presentationml/2006/main">
  <p:tag name="KSO_WM_SLIDE_ITEM_CNT" val="4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REFSHAPE" val="378228740"/>
  <p:tag name="KSO_WM_UNIT_PLACING_PICTURE_USER_VIEWPORT" val="{&quot;height&quot;:6450,&quot;width&quot;:6450}"/>
</p:tagLst>
</file>

<file path=ppt/tags/tag80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4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ecd97787-aa1a-44f7-9cd0-d0d498a03a01}"/>
  <p:tag name="KSO_WM_UNIT_TEXTBOXSTYLE_INDEX" val="15"/>
  <p:tag name="KSO_WM_UNIT_TEXTBOXSTYLE_TYPE" val="MultPara"/>
</p:tagLst>
</file>

<file path=ppt/tags/tag81.xml><?xml version="1.0" encoding="utf-8"?>
<p:tagLst xmlns:p="http://schemas.openxmlformats.org/presentationml/2006/main">
  <p:tag name="KSO_WM_SLIDE_ITEM_CNT" val="4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REFSHAPE" val="419130764"/>
  <p:tag name="KSO_WM_UNIT_PLACING_PICTURE_USER_VIEWPORT" val="{&quot;height&quot;:15840,&quot;width&quot;:6144}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93.xml><?xml version="1.0" encoding="utf-8"?>
<p:tagLst xmlns:p="http://schemas.openxmlformats.org/presentationml/2006/main">
  <p:tag name="PA" val="v4.0.0"/>
</p:tagLst>
</file>

<file path=ppt/tags/tag94.xml><?xml version="1.0" encoding="utf-8"?>
<p:tagLst xmlns:p="http://schemas.openxmlformats.org/presentationml/2006/main">
  <p:tag name="PA" val="v4.0.0"/>
</p:tagLst>
</file>

<file path=ppt/tags/tag95.xml><?xml version="1.0" encoding="utf-8"?>
<p:tagLst xmlns:p="http://schemas.openxmlformats.org/presentationml/2006/main">
  <p:tag name="PA" val="v4.0.0"/>
</p:tagLst>
</file>

<file path=ppt/tags/tag96.xml><?xml version="1.0" encoding="utf-8"?>
<p:tagLst xmlns:p="http://schemas.openxmlformats.org/presentationml/2006/main">
  <p:tag name="PA" val="v4.0.0"/>
</p:tagLst>
</file>

<file path=ppt/tags/tag97.xml><?xml version="1.0" encoding="utf-8"?>
<p:tagLst xmlns:p="http://schemas.openxmlformats.org/presentationml/2006/main">
  <p:tag name="PA" val="v4.0.0"/>
</p:tagLst>
</file>

<file path=ppt/tags/tag98.xml><?xml version="1.0" encoding="utf-8"?>
<p:tagLst xmlns:p="http://schemas.openxmlformats.org/presentationml/2006/main">
  <p:tag name="PA" val="v4.0.0"/>
</p:tagLst>
</file>

<file path=ppt/tags/tag99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4991</Words>
  <Application>WPS 演示</Application>
  <PresentationFormat>宽屏</PresentationFormat>
  <Paragraphs>588</Paragraphs>
  <Slides>53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77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方正兰亭超细黑简体</vt:lpstr>
      <vt:lpstr>黑体</vt:lpstr>
      <vt:lpstr>Arial Unicode MS</vt:lpstr>
      <vt:lpstr>Impact</vt:lpstr>
      <vt:lpstr>Broadway</vt:lpstr>
      <vt:lpstr>Segoe Print</vt:lpstr>
      <vt:lpstr>Segoe UI</vt:lpstr>
      <vt:lpstr>Gill Sans</vt:lpstr>
      <vt:lpstr>Roboto condensed</vt:lpstr>
      <vt:lpstr>等线 Light</vt:lpstr>
      <vt:lpstr>思源黑体 CN Medium</vt:lpstr>
      <vt:lpstr>思源黑体 CN Normal</vt:lpstr>
      <vt:lpstr>WPS-Bullets</vt:lpstr>
      <vt:lpstr>字魂59号-创粗黑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5174</cp:revision>
  <dcterms:created xsi:type="dcterms:W3CDTF">2016-08-30T15:34:00Z</dcterms:created>
  <dcterms:modified xsi:type="dcterms:W3CDTF">2020-03-15T11:41:54Z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